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4" r:id="rId11"/>
    <p:sldId id="273"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ontserra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m3pnZvsguNvEGk1b5oBJseu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66" d="100"/>
          <a:sy n="66" d="100"/>
        </p:scale>
        <p:origin x="7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a9d9fca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da9d9fca8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5db42ae3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e5db42ae3c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5db42ae3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e5db42ae3c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493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5db42ae3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e5db42ae3c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5db42ae3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e5db42ae3c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5d2edfab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5d2edfab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5d2edfab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5d2edfa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5d2edfa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5d2edfa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5db42ae3c_0_7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e5db42ae3c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5be4c43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e5be4c43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5cfbcd80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e5cfbcd80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5cfbcd80b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e5cfbcd80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5cfbcd80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e5cfbcd80b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5db42ae3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e5db42ae3c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5db42ae3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5db42ae3c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5db42ae3c_0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e5db42ae3c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db42ae3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e5db42ae3c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pic>
        <p:nvPicPr>
          <p:cNvPr id="9" name="Google Shape;9;p2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share.streamlit.io/shafilahamed/capstone-5--real-time-face-emotion-recognition/mai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da9d9fca8d_1_0"/>
          <p:cNvSpPr txBox="1">
            <a:spLocks noGrp="1"/>
          </p:cNvSpPr>
          <p:nvPr>
            <p:ph type="ctrTitle" idx="4294967295"/>
          </p:nvPr>
        </p:nvSpPr>
        <p:spPr>
          <a:xfrm>
            <a:off x="315750" y="721"/>
            <a:ext cx="8512500" cy="3154679"/>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5200"/>
              <a:buNone/>
            </a:pPr>
            <a:r>
              <a:rPr lang="en-IN" sz="4200" b="1" dirty="0">
                <a:solidFill>
                  <a:srgbClr val="CC0000"/>
                </a:solidFill>
                <a:latin typeface="Arial"/>
                <a:ea typeface="Arial"/>
                <a:cs typeface="Arial"/>
                <a:sym typeface="Arial"/>
              </a:rPr>
              <a:t>           </a:t>
            </a:r>
            <a:r>
              <a:rPr lang="en-IN" sz="4500" b="1" dirty="0">
                <a:solidFill>
                  <a:srgbClr val="CC0000"/>
                </a:solidFill>
                <a:latin typeface="Arial"/>
                <a:ea typeface="Arial"/>
                <a:cs typeface="Arial"/>
                <a:sym typeface="Arial"/>
              </a:rPr>
              <a:t>Capstone Project</a:t>
            </a:r>
            <a:endParaRPr sz="4500" b="1" dirty="0">
              <a:solidFill>
                <a:srgbClr val="CC0000"/>
              </a:solidFill>
              <a:latin typeface="Arial"/>
              <a:ea typeface="Arial"/>
              <a:cs typeface="Arial"/>
              <a:sym typeface="Arial"/>
            </a:endParaRPr>
          </a:p>
          <a:p>
            <a:pPr marL="0" lvl="0" indent="0" algn="ctr" rtl="0">
              <a:lnSpc>
                <a:spcPct val="100000"/>
              </a:lnSpc>
              <a:spcBef>
                <a:spcPts val="0"/>
              </a:spcBef>
              <a:spcAft>
                <a:spcPts val="0"/>
              </a:spcAft>
              <a:buSzPts val="5200"/>
              <a:buNone/>
            </a:pPr>
            <a:r>
              <a:rPr lang="en-IN" sz="4000" b="1" dirty="0">
                <a:solidFill>
                  <a:schemeClr val="lt1"/>
                </a:solidFill>
                <a:latin typeface="Arial"/>
                <a:ea typeface="Arial"/>
                <a:cs typeface="Arial"/>
                <a:sym typeface="Arial"/>
              </a:rPr>
              <a:t>Face Emotion Recognition</a:t>
            </a:r>
            <a:endParaRPr sz="4000" b="1" dirty="0">
              <a:solidFill>
                <a:schemeClr val="lt1"/>
              </a:solidFill>
              <a:latin typeface="Arial"/>
              <a:ea typeface="Arial"/>
              <a:cs typeface="Arial"/>
              <a:sym typeface="Arial"/>
            </a:endParaRPr>
          </a:p>
          <a:p>
            <a:pPr marL="0" lvl="0" indent="0" algn="ctr" rtl="0">
              <a:lnSpc>
                <a:spcPct val="100000"/>
              </a:lnSpc>
              <a:spcBef>
                <a:spcPts val="0"/>
              </a:spcBef>
              <a:spcAft>
                <a:spcPts val="0"/>
              </a:spcAft>
              <a:buSzPts val="5200"/>
              <a:buNone/>
            </a:pPr>
            <a:endParaRPr sz="3600" b="1" dirty="0">
              <a:solidFill>
                <a:schemeClr val="lt1"/>
              </a:solidFill>
              <a:latin typeface="Arial"/>
              <a:ea typeface="Arial"/>
              <a:cs typeface="Arial"/>
              <a:sym typeface="Arial"/>
            </a:endParaRPr>
          </a:p>
          <a:p>
            <a:pPr marL="457200" lvl="0" indent="-381000" algn="r" rtl="0">
              <a:lnSpc>
                <a:spcPct val="100000"/>
              </a:lnSpc>
              <a:spcBef>
                <a:spcPts val="0"/>
              </a:spcBef>
              <a:spcAft>
                <a:spcPts val="0"/>
              </a:spcAft>
              <a:buClr>
                <a:schemeClr val="lt1"/>
              </a:buClr>
              <a:buSzPts val="2400"/>
              <a:buFont typeface="Arial"/>
              <a:buChar char="-"/>
            </a:pPr>
            <a:r>
              <a:rPr lang="en-IN" sz="2400" b="1" dirty="0">
                <a:solidFill>
                  <a:schemeClr val="lt1"/>
                </a:solidFill>
                <a:latin typeface="Arial"/>
                <a:ea typeface="Arial"/>
                <a:cs typeface="Arial"/>
                <a:sym typeface="Arial"/>
              </a:rPr>
              <a:t>Team Members</a:t>
            </a:r>
            <a:endParaRPr sz="2400" b="1" dirty="0">
              <a:solidFill>
                <a:schemeClr val="lt1"/>
              </a:solidFill>
              <a:latin typeface="Arial"/>
              <a:ea typeface="Arial"/>
              <a:cs typeface="Arial"/>
              <a:sym typeface="Arial"/>
            </a:endParaRPr>
          </a:p>
          <a:p>
            <a:pPr marL="0" lvl="0" indent="0" algn="r" rtl="0">
              <a:lnSpc>
                <a:spcPct val="100000"/>
              </a:lnSpc>
              <a:spcBef>
                <a:spcPts val="0"/>
              </a:spcBef>
              <a:spcAft>
                <a:spcPts val="0"/>
              </a:spcAft>
              <a:buSzPts val="5200"/>
              <a:buNone/>
            </a:pPr>
            <a:r>
              <a:rPr lang="en-IN" sz="1600" b="1" dirty="0">
                <a:solidFill>
                  <a:schemeClr val="lt1"/>
                </a:solidFill>
                <a:latin typeface="Arial"/>
                <a:ea typeface="Arial"/>
                <a:cs typeface="Arial"/>
                <a:sym typeface="Arial"/>
              </a:rPr>
              <a:t>Babu</a:t>
            </a:r>
            <a:br>
              <a:rPr lang="en-IN" sz="1600" b="1" dirty="0">
                <a:solidFill>
                  <a:schemeClr val="lt1"/>
                </a:solidFill>
                <a:latin typeface="Arial"/>
                <a:ea typeface="Arial"/>
                <a:cs typeface="Arial"/>
                <a:sym typeface="Arial"/>
              </a:rPr>
            </a:br>
            <a:r>
              <a:rPr lang="en-IN" sz="1600" b="1" dirty="0" err="1">
                <a:solidFill>
                  <a:schemeClr val="lt1"/>
                </a:solidFill>
                <a:latin typeface="Arial"/>
                <a:ea typeface="Arial"/>
                <a:cs typeface="Arial"/>
                <a:sym typeface="Arial"/>
              </a:rPr>
              <a:t>Shafil</a:t>
            </a:r>
            <a:br>
              <a:rPr lang="en-IN" sz="1600" b="1" dirty="0">
                <a:solidFill>
                  <a:schemeClr val="lt1"/>
                </a:solidFill>
              </a:rPr>
            </a:br>
            <a:endParaRPr sz="1600" b="1" dirty="0">
              <a:solidFill>
                <a:schemeClr val="lt1"/>
              </a:solidFill>
              <a:latin typeface="Arial"/>
              <a:ea typeface="Arial"/>
              <a:cs typeface="Arial"/>
              <a:sym typeface="Arial"/>
            </a:endParaRPr>
          </a:p>
        </p:txBody>
      </p:sp>
      <p:pic>
        <p:nvPicPr>
          <p:cNvPr id="55" name="Google Shape;55;gda9d9fca8d_1_0"/>
          <p:cNvPicPr preferRelativeResize="0"/>
          <p:nvPr/>
        </p:nvPicPr>
        <p:blipFill rotWithShape="1">
          <a:blip r:embed="rId3">
            <a:alphaModFix/>
          </a:blip>
          <a:srcRect t="20927" r="1907" b="28615"/>
          <a:stretch/>
        </p:blipFill>
        <p:spPr>
          <a:xfrm>
            <a:off x="0" y="1424623"/>
            <a:ext cx="6113721" cy="3730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e5db42ae3c_0_32"/>
          <p:cNvSpPr txBox="1">
            <a:spLocks noGrp="1"/>
          </p:cNvSpPr>
          <p:nvPr>
            <p:ph type="ctrTitle" idx="4294967295"/>
          </p:nvPr>
        </p:nvSpPr>
        <p:spPr>
          <a:xfrm>
            <a:off x="311700" y="151500"/>
            <a:ext cx="8520600" cy="49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2800" b="1"/>
              <a:t>Data Augmentation</a:t>
            </a:r>
            <a:endParaRPr sz="2800" b="1"/>
          </a:p>
        </p:txBody>
      </p:sp>
      <p:pic>
        <p:nvPicPr>
          <p:cNvPr id="117" name="Google Shape;117;ge5db42ae3c_0_32"/>
          <p:cNvPicPr preferRelativeResize="0"/>
          <p:nvPr/>
        </p:nvPicPr>
        <p:blipFill rotWithShape="1">
          <a:blip r:embed="rId3">
            <a:alphaModFix/>
          </a:blip>
          <a:srcRect/>
          <a:stretch/>
        </p:blipFill>
        <p:spPr>
          <a:xfrm>
            <a:off x="4087225" y="756375"/>
            <a:ext cx="5056775" cy="3492150"/>
          </a:xfrm>
          <a:prstGeom prst="rect">
            <a:avLst/>
          </a:prstGeom>
          <a:noFill/>
          <a:ln>
            <a:noFill/>
          </a:ln>
        </p:spPr>
      </p:pic>
      <p:sp>
        <p:nvSpPr>
          <p:cNvPr id="118" name="Google Shape;118;ge5db42ae3c_0_32"/>
          <p:cNvSpPr txBox="1"/>
          <p:nvPr/>
        </p:nvSpPr>
        <p:spPr>
          <a:xfrm>
            <a:off x="107725" y="756375"/>
            <a:ext cx="3979500" cy="281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IN" sz="1900" b="0" i="0" u="none" strike="noStrike" cap="none" dirty="0">
                <a:solidFill>
                  <a:schemeClr val="lt1"/>
                </a:solidFill>
                <a:highlight>
                  <a:srgbClr val="FFFFFF"/>
                </a:highlight>
                <a:latin typeface="Arial"/>
                <a:ea typeface="Arial"/>
                <a:cs typeface="Arial"/>
                <a:sym typeface="Arial"/>
              </a:rPr>
              <a:t>Data augmentation is a technique to artificially create new training data from existing training data. This is done by applying domain-specific techniques to examples from the training data that create new and different training examples</a:t>
            </a:r>
            <a:endParaRPr sz="2100" b="0" i="0" u="none" strike="noStrike" cap="none"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85A6F5A2-8AFA-4152-9388-AAA4C4CCAA4E}"/>
              </a:ext>
            </a:extLst>
          </p:cNvPr>
          <p:cNvPicPr>
            <a:picLocks noChangeAspect="1"/>
          </p:cNvPicPr>
          <p:nvPr/>
        </p:nvPicPr>
        <p:blipFill>
          <a:blip r:embed="rId4"/>
          <a:stretch>
            <a:fillRect/>
          </a:stretch>
        </p:blipFill>
        <p:spPr>
          <a:xfrm>
            <a:off x="-1" y="3305418"/>
            <a:ext cx="7332883" cy="14262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e5db42ae3c_0_27"/>
          <p:cNvSpPr txBox="1">
            <a:spLocks noGrp="1"/>
          </p:cNvSpPr>
          <p:nvPr>
            <p:ph type="ctrTitle" idx="4294967295"/>
          </p:nvPr>
        </p:nvSpPr>
        <p:spPr>
          <a:xfrm>
            <a:off x="354849" y="73099"/>
            <a:ext cx="8520600" cy="65437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700" b="1" dirty="0"/>
              <a:t>Model Building</a:t>
            </a:r>
            <a:endParaRPr sz="3700" b="1" dirty="0"/>
          </a:p>
        </p:txBody>
      </p:sp>
      <p:pic>
        <p:nvPicPr>
          <p:cNvPr id="3" name="Picture 2">
            <a:extLst>
              <a:ext uri="{FF2B5EF4-FFF2-40B4-BE49-F238E27FC236}">
                <a16:creationId xmlns:a16="http://schemas.microsoft.com/office/drawing/2014/main" id="{FFFF95D9-D692-4429-B14D-B27811AF7290}"/>
              </a:ext>
            </a:extLst>
          </p:cNvPr>
          <p:cNvPicPr>
            <a:picLocks noChangeAspect="1"/>
          </p:cNvPicPr>
          <p:nvPr/>
        </p:nvPicPr>
        <p:blipFill>
          <a:blip r:embed="rId3"/>
          <a:stretch>
            <a:fillRect/>
          </a:stretch>
        </p:blipFill>
        <p:spPr>
          <a:xfrm>
            <a:off x="1292474" y="615790"/>
            <a:ext cx="6645349" cy="2663201"/>
          </a:xfrm>
          <a:prstGeom prst="rect">
            <a:avLst/>
          </a:prstGeom>
        </p:spPr>
      </p:pic>
      <p:sp>
        <p:nvSpPr>
          <p:cNvPr id="5" name="TextBox 4">
            <a:extLst>
              <a:ext uri="{FF2B5EF4-FFF2-40B4-BE49-F238E27FC236}">
                <a16:creationId xmlns:a16="http://schemas.microsoft.com/office/drawing/2014/main" id="{EF6CAB3B-A648-426C-A812-6891CA4620BE}"/>
              </a:ext>
            </a:extLst>
          </p:cNvPr>
          <p:cNvSpPr txBox="1"/>
          <p:nvPr/>
        </p:nvSpPr>
        <p:spPr>
          <a:xfrm>
            <a:off x="188800" y="3204271"/>
            <a:ext cx="8852700" cy="193899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202124"/>
                </a:solidFill>
                <a:latin typeface="arial" panose="020B0604020202020204" pitchFamily="34" charset="0"/>
              </a:rPr>
              <a:t>T</a:t>
            </a:r>
            <a:r>
              <a:rPr lang="en-IN" sz="2000" i="0" dirty="0">
                <a:solidFill>
                  <a:srgbClr val="202124"/>
                </a:solidFill>
                <a:effectLst/>
                <a:latin typeface="arial" panose="020B0604020202020204" pitchFamily="34" charset="0"/>
              </a:rPr>
              <a:t>ransfer learning is a technique whereby a neural network model is first trained on a problem similar to the problem that is being solved.</a:t>
            </a:r>
          </a:p>
          <a:p>
            <a:pPr marL="342900" indent="-342900">
              <a:buFont typeface="Arial" panose="020B0604020202020204" pitchFamily="34" charset="0"/>
              <a:buChar char="•"/>
            </a:pPr>
            <a:r>
              <a:rPr lang="en-IN" sz="2000" dirty="0">
                <a:solidFill>
                  <a:srgbClr val="202124"/>
                </a:solidFill>
                <a:latin typeface="arial" panose="020B0604020202020204" pitchFamily="34" charset="0"/>
              </a:rPr>
              <a:t>Example </a:t>
            </a:r>
            <a:r>
              <a:rPr lang="en-IN" sz="2000" i="0" dirty="0">
                <a:solidFill>
                  <a:srgbClr val="202124"/>
                </a:solidFill>
                <a:effectLst/>
                <a:latin typeface="arial" panose="020B0604020202020204" pitchFamily="34" charset="0"/>
              </a:rPr>
              <a:t>take a model trained on a large dataset and transfer its knowledge to a smaller dataset</a:t>
            </a:r>
          </a:p>
          <a:p>
            <a:pPr marL="342900" indent="-342900">
              <a:buFont typeface="Arial" panose="020B0604020202020204" pitchFamily="34" charset="0"/>
              <a:buChar char="•"/>
            </a:pPr>
            <a:r>
              <a:rPr lang="en-IN" sz="2000" dirty="0">
                <a:solidFill>
                  <a:srgbClr val="202124"/>
                </a:solidFill>
                <a:latin typeface="arial" panose="020B0604020202020204" pitchFamily="34" charset="0"/>
              </a:rPr>
              <a:t>We used </a:t>
            </a:r>
            <a:r>
              <a:rPr lang="en-IN" sz="2000" dirty="0" err="1">
                <a:solidFill>
                  <a:srgbClr val="202124"/>
                </a:solidFill>
                <a:latin typeface="arial" panose="020B0604020202020204" pitchFamily="34" charset="0"/>
              </a:rPr>
              <a:t>MobileNet</a:t>
            </a:r>
            <a:r>
              <a:rPr lang="en-IN" sz="2000" dirty="0">
                <a:solidFill>
                  <a:srgbClr val="202124"/>
                </a:solidFill>
                <a:latin typeface="arial" panose="020B0604020202020204" pitchFamily="34" charset="0"/>
              </a:rPr>
              <a:t> as transfer learning technique which is the state of the art model and It gave us accuracy about 78%.</a:t>
            </a:r>
            <a:endParaRPr lang="en-IN" sz="2000" dirty="0"/>
          </a:p>
        </p:txBody>
      </p:sp>
    </p:spTree>
    <p:extLst>
      <p:ext uri="{BB962C8B-B14F-4D97-AF65-F5344CB8AC3E}">
        <p14:creationId xmlns:p14="http://schemas.microsoft.com/office/powerpoint/2010/main" val="227145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e5db42ae3c_0_51"/>
          <p:cNvSpPr txBox="1">
            <a:spLocks noGrp="1"/>
          </p:cNvSpPr>
          <p:nvPr>
            <p:ph type="ctrTitle" idx="4294967295"/>
          </p:nvPr>
        </p:nvSpPr>
        <p:spPr>
          <a:xfrm>
            <a:off x="311700" y="0"/>
            <a:ext cx="8520600" cy="62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500" b="1"/>
              <a:t>Loss and Accuracy plot</a:t>
            </a:r>
            <a:endParaRPr sz="3500" b="1"/>
          </a:p>
        </p:txBody>
      </p:sp>
      <p:pic>
        <p:nvPicPr>
          <p:cNvPr id="4" name="Picture 3">
            <a:extLst>
              <a:ext uri="{FF2B5EF4-FFF2-40B4-BE49-F238E27FC236}">
                <a16:creationId xmlns:a16="http://schemas.microsoft.com/office/drawing/2014/main" id="{6F8785EE-7144-4B04-9750-76A828F83F8B}"/>
              </a:ext>
            </a:extLst>
          </p:cNvPr>
          <p:cNvPicPr>
            <a:picLocks noChangeAspect="1"/>
          </p:cNvPicPr>
          <p:nvPr/>
        </p:nvPicPr>
        <p:blipFill>
          <a:blip r:embed="rId3"/>
          <a:stretch>
            <a:fillRect/>
          </a:stretch>
        </p:blipFill>
        <p:spPr>
          <a:xfrm>
            <a:off x="556652" y="623400"/>
            <a:ext cx="8030696" cy="4191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e5db42ae3c_0_61"/>
          <p:cNvSpPr txBox="1">
            <a:spLocks noGrp="1"/>
          </p:cNvSpPr>
          <p:nvPr>
            <p:ph type="ctrTitle" idx="4294967295"/>
          </p:nvPr>
        </p:nvSpPr>
        <p:spPr>
          <a:xfrm>
            <a:off x="0" y="0"/>
            <a:ext cx="9144000" cy="636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200" b="1" dirty="0"/>
              <a:t>Accuracy</a:t>
            </a:r>
            <a:endParaRPr sz="3200" b="1" dirty="0"/>
          </a:p>
        </p:txBody>
      </p:sp>
      <p:pic>
        <p:nvPicPr>
          <p:cNvPr id="5" name="Picture 4">
            <a:extLst>
              <a:ext uri="{FF2B5EF4-FFF2-40B4-BE49-F238E27FC236}">
                <a16:creationId xmlns:a16="http://schemas.microsoft.com/office/drawing/2014/main" id="{12AFAD73-186C-4252-852E-8D50B302BE50}"/>
              </a:ext>
            </a:extLst>
          </p:cNvPr>
          <p:cNvPicPr>
            <a:picLocks noChangeAspect="1"/>
          </p:cNvPicPr>
          <p:nvPr/>
        </p:nvPicPr>
        <p:blipFill rotWithShape="1">
          <a:blip r:embed="rId3"/>
          <a:srcRect l="12156" t="26096" r="7101" b="-9301"/>
          <a:stretch/>
        </p:blipFill>
        <p:spPr>
          <a:xfrm>
            <a:off x="152698" y="636299"/>
            <a:ext cx="9111520" cy="916053"/>
          </a:xfrm>
          <a:prstGeom prst="rect">
            <a:avLst/>
          </a:prstGeom>
        </p:spPr>
      </p:pic>
      <p:sp>
        <p:nvSpPr>
          <p:cNvPr id="8" name="Google Shape;138;ge5db42ae3c_0_61">
            <a:extLst>
              <a:ext uri="{FF2B5EF4-FFF2-40B4-BE49-F238E27FC236}">
                <a16:creationId xmlns:a16="http://schemas.microsoft.com/office/drawing/2014/main" id="{A70A1649-EECE-40FC-87D6-2583E73F5AAC}"/>
              </a:ext>
            </a:extLst>
          </p:cNvPr>
          <p:cNvSpPr txBox="1">
            <a:spLocks/>
          </p:cNvSpPr>
          <p:nvPr/>
        </p:nvSpPr>
        <p:spPr>
          <a:xfrm>
            <a:off x="0" y="1339703"/>
            <a:ext cx="9144000" cy="63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5200"/>
            </a:pPr>
            <a:r>
              <a:rPr lang="en-IN" sz="3200" b="1" dirty="0"/>
              <a:t>Test results of Open-CV in local machine</a:t>
            </a:r>
          </a:p>
        </p:txBody>
      </p:sp>
      <p:pic>
        <p:nvPicPr>
          <p:cNvPr id="7" name="Picture 6">
            <a:extLst>
              <a:ext uri="{FF2B5EF4-FFF2-40B4-BE49-F238E27FC236}">
                <a16:creationId xmlns:a16="http://schemas.microsoft.com/office/drawing/2014/main" id="{3833BFD2-6149-470A-BE5C-95D23469FE22}"/>
              </a:ext>
            </a:extLst>
          </p:cNvPr>
          <p:cNvPicPr>
            <a:picLocks noChangeAspect="1"/>
          </p:cNvPicPr>
          <p:nvPr/>
        </p:nvPicPr>
        <p:blipFill>
          <a:blip r:embed="rId4"/>
          <a:stretch>
            <a:fillRect/>
          </a:stretch>
        </p:blipFill>
        <p:spPr>
          <a:xfrm>
            <a:off x="253187" y="1886361"/>
            <a:ext cx="2513892" cy="1370777"/>
          </a:xfrm>
          <a:prstGeom prst="rect">
            <a:avLst/>
          </a:prstGeom>
        </p:spPr>
      </p:pic>
      <p:pic>
        <p:nvPicPr>
          <p:cNvPr id="11" name="Picture 10">
            <a:extLst>
              <a:ext uri="{FF2B5EF4-FFF2-40B4-BE49-F238E27FC236}">
                <a16:creationId xmlns:a16="http://schemas.microsoft.com/office/drawing/2014/main" id="{D804C35A-79A9-4A77-A4BF-167C4B4D2E15}"/>
              </a:ext>
            </a:extLst>
          </p:cNvPr>
          <p:cNvPicPr>
            <a:picLocks noChangeAspect="1"/>
          </p:cNvPicPr>
          <p:nvPr/>
        </p:nvPicPr>
        <p:blipFill>
          <a:blip r:embed="rId5"/>
          <a:stretch>
            <a:fillRect/>
          </a:stretch>
        </p:blipFill>
        <p:spPr>
          <a:xfrm>
            <a:off x="3142629" y="1919632"/>
            <a:ext cx="2513892" cy="1393877"/>
          </a:xfrm>
          <a:prstGeom prst="rect">
            <a:avLst/>
          </a:prstGeom>
        </p:spPr>
      </p:pic>
      <p:pic>
        <p:nvPicPr>
          <p:cNvPr id="13" name="Picture 12">
            <a:extLst>
              <a:ext uri="{FF2B5EF4-FFF2-40B4-BE49-F238E27FC236}">
                <a16:creationId xmlns:a16="http://schemas.microsoft.com/office/drawing/2014/main" id="{DF60CD2C-B28E-42C6-9043-1890731693B6}"/>
              </a:ext>
            </a:extLst>
          </p:cNvPr>
          <p:cNvPicPr>
            <a:picLocks noChangeAspect="1"/>
          </p:cNvPicPr>
          <p:nvPr/>
        </p:nvPicPr>
        <p:blipFill>
          <a:blip r:embed="rId6"/>
          <a:stretch>
            <a:fillRect/>
          </a:stretch>
        </p:blipFill>
        <p:spPr>
          <a:xfrm>
            <a:off x="6244247" y="1885788"/>
            <a:ext cx="2412888" cy="1463487"/>
          </a:xfrm>
          <a:prstGeom prst="rect">
            <a:avLst/>
          </a:prstGeom>
        </p:spPr>
      </p:pic>
      <p:pic>
        <p:nvPicPr>
          <p:cNvPr id="3" name="Picture 2">
            <a:extLst>
              <a:ext uri="{FF2B5EF4-FFF2-40B4-BE49-F238E27FC236}">
                <a16:creationId xmlns:a16="http://schemas.microsoft.com/office/drawing/2014/main" id="{86AA50C6-4EF5-4AA5-980F-1774ADBF1D5A}"/>
              </a:ext>
            </a:extLst>
          </p:cNvPr>
          <p:cNvPicPr>
            <a:picLocks noChangeAspect="1"/>
          </p:cNvPicPr>
          <p:nvPr/>
        </p:nvPicPr>
        <p:blipFill>
          <a:blip r:embed="rId7"/>
          <a:stretch>
            <a:fillRect/>
          </a:stretch>
        </p:blipFill>
        <p:spPr>
          <a:xfrm>
            <a:off x="266883" y="3382040"/>
            <a:ext cx="2412887" cy="1658496"/>
          </a:xfrm>
          <a:prstGeom prst="rect">
            <a:avLst/>
          </a:prstGeom>
        </p:spPr>
      </p:pic>
      <p:pic>
        <p:nvPicPr>
          <p:cNvPr id="6" name="Picture 5">
            <a:extLst>
              <a:ext uri="{FF2B5EF4-FFF2-40B4-BE49-F238E27FC236}">
                <a16:creationId xmlns:a16="http://schemas.microsoft.com/office/drawing/2014/main" id="{04811954-B5D2-4361-B81E-F9543F299A05}"/>
              </a:ext>
            </a:extLst>
          </p:cNvPr>
          <p:cNvPicPr>
            <a:picLocks noChangeAspect="1"/>
          </p:cNvPicPr>
          <p:nvPr/>
        </p:nvPicPr>
        <p:blipFill>
          <a:blip r:embed="rId8"/>
          <a:stretch>
            <a:fillRect/>
          </a:stretch>
        </p:blipFill>
        <p:spPr>
          <a:xfrm>
            <a:off x="6244247" y="3534463"/>
            <a:ext cx="2412887" cy="1506073"/>
          </a:xfrm>
          <a:prstGeom prst="rect">
            <a:avLst/>
          </a:prstGeom>
        </p:spPr>
      </p:pic>
      <p:pic>
        <p:nvPicPr>
          <p:cNvPr id="10" name="Picture 9">
            <a:extLst>
              <a:ext uri="{FF2B5EF4-FFF2-40B4-BE49-F238E27FC236}">
                <a16:creationId xmlns:a16="http://schemas.microsoft.com/office/drawing/2014/main" id="{6B3D0909-76DE-4AD0-B8AE-AE721478837E}"/>
              </a:ext>
            </a:extLst>
          </p:cNvPr>
          <p:cNvPicPr>
            <a:picLocks noChangeAspect="1"/>
          </p:cNvPicPr>
          <p:nvPr/>
        </p:nvPicPr>
        <p:blipFill>
          <a:blip r:embed="rId9"/>
          <a:stretch>
            <a:fillRect/>
          </a:stretch>
        </p:blipFill>
        <p:spPr>
          <a:xfrm>
            <a:off x="3142629" y="3466213"/>
            <a:ext cx="2587588" cy="16161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e5d2edfab8_2_5"/>
          <p:cNvSpPr txBox="1">
            <a:spLocks noGrp="1"/>
          </p:cNvSpPr>
          <p:nvPr>
            <p:ph type="ctrTitle" idx="4294967295"/>
          </p:nvPr>
        </p:nvSpPr>
        <p:spPr>
          <a:xfrm>
            <a:off x="-76476" y="0"/>
            <a:ext cx="9220500" cy="88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latin typeface="Montserrat"/>
                <a:ea typeface="Montserrat"/>
                <a:cs typeface="Montserrat"/>
                <a:sym typeface="Montserrat"/>
              </a:rPr>
              <a:t>Deployment</a:t>
            </a:r>
            <a:endParaRPr sz="4500" b="1"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6BFB12A1-DAD1-4B34-BB35-CCFE8F08D722}"/>
              </a:ext>
            </a:extLst>
          </p:cNvPr>
          <p:cNvSpPr txBox="1"/>
          <p:nvPr/>
        </p:nvSpPr>
        <p:spPr>
          <a:xfrm>
            <a:off x="287079" y="884100"/>
            <a:ext cx="8729330" cy="2923877"/>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1"/>
                </a:solidFill>
                <a:latin typeface="Calibri" panose="020F0502020204030204" pitchFamily="34" charset="0"/>
              </a:rPr>
              <a:t>We</a:t>
            </a:r>
            <a:r>
              <a:rPr lang="en-IN" sz="2000" b="0" i="0" u="none" strike="noStrike" baseline="0" dirty="0">
                <a:solidFill>
                  <a:schemeClr val="bg1"/>
                </a:solidFill>
                <a:latin typeface="Calibri" panose="020F0502020204030204" pitchFamily="34" charset="0"/>
              </a:rPr>
              <a:t> created two patterns for detecting and predicting single faces and as well as multiple faces using OpenCV video capture in local machine</a:t>
            </a:r>
          </a:p>
          <a:p>
            <a:endParaRPr lang="en-IN" sz="2000" dirty="0">
              <a:solidFill>
                <a:schemeClr val="bg1"/>
              </a:solidFill>
              <a:latin typeface="Calibri" panose="020F0502020204030204" pitchFamily="34" charset="0"/>
            </a:endParaRPr>
          </a:p>
          <a:p>
            <a:pPr marL="285750" indent="-285750">
              <a:buFont typeface="Arial" panose="020B0604020202020204" pitchFamily="34" charset="0"/>
              <a:buChar char="•"/>
            </a:pPr>
            <a:r>
              <a:rPr lang="en-IN" sz="2000" dirty="0">
                <a:solidFill>
                  <a:schemeClr val="bg1"/>
                </a:solidFill>
                <a:latin typeface="Calibri" panose="020F0502020204030204" pitchFamily="34" charset="0"/>
              </a:rPr>
              <a:t>We deployed in </a:t>
            </a:r>
            <a:r>
              <a:rPr lang="en-IN" sz="2000" dirty="0" err="1">
                <a:solidFill>
                  <a:schemeClr val="bg1"/>
                </a:solidFill>
                <a:latin typeface="Calibri" panose="020F0502020204030204" pitchFamily="34" charset="0"/>
              </a:rPr>
              <a:t>streamlit</a:t>
            </a:r>
            <a:r>
              <a:rPr lang="en-IN" sz="2000" dirty="0">
                <a:solidFill>
                  <a:schemeClr val="bg1"/>
                </a:solidFill>
                <a:latin typeface="Calibri" panose="020F0502020204030204" pitchFamily="34" charset="0"/>
              </a:rPr>
              <a:t> web app : </a:t>
            </a:r>
          </a:p>
          <a:p>
            <a:pPr algn="ctr"/>
            <a:r>
              <a:rPr lang="en-IN" sz="1600" dirty="0">
                <a:solidFill>
                  <a:schemeClr val="bg1"/>
                </a:solidFill>
                <a:latin typeface="Calibri" panose="020F0502020204030204" pitchFamily="34" charset="0"/>
                <a:hlinkClick r:id="rId3"/>
              </a:rPr>
              <a:t>https://share.streamlit.io/shafilahamed/capstone-5--real-time-face-emotion-recognition/main</a:t>
            </a:r>
            <a:endParaRPr lang="en-IN" sz="1600" dirty="0">
              <a:solidFill>
                <a:schemeClr val="bg1"/>
              </a:solidFill>
              <a:latin typeface="Calibri" panose="020F0502020204030204" pitchFamily="34" charset="0"/>
            </a:endParaRPr>
          </a:p>
          <a:p>
            <a:pPr algn="ctr"/>
            <a:endParaRPr lang="en-IN" sz="1600" dirty="0">
              <a:solidFill>
                <a:schemeClr val="bg1"/>
              </a:solidFill>
              <a:latin typeface="Calibri" panose="020F0502020204030204" pitchFamily="34" charset="0"/>
            </a:endParaRPr>
          </a:p>
          <a:p>
            <a:pPr marL="285750" indent="-285750">
              <a:buFont typeface="Arial" panose="020B0604020202020204" pitchFamily="34" charset="0"/>
              <a:buChar char="•"/>
            </a:pPr>
            <a:r>
              <a:rPr lang="en-IN" sz="1800" dirty="0">
                <a:solidFill>
                  <a:schemeClr val="bg1"/>
                </a:solidFill>
                <a:latin typeface="Calibri" panose="020F0502020204030204" pitchFamily="34" charset="0"/>
              </a:rPr>
              <a:t>We deployed Heroku link: </a:t>
            </a:r>
          </a:p>
          <a:p>
            <a:pPr algn="ctr"/>
            <a:r>
              <a:rPr lang="en-IN" sz="1800" dirty="0">
                <a:solidFill>
                  <a:schemeClr val="bg1"/>
                </a:solidFill>
                <a:latin typeface="Calibri" panose="020F0502020204030204" pitchFamily="34" charset="0"/>
              </a:rPr>
              <a:t>https://emotion-detection-app-cnn.herokuapp.com/</a:t>
            </a:r>
          </a:p>
          <a:p>
            <a:pPr marL="285750" indent="-285750">
              <a:buFont typeface="Arial" panose="020B0604020202020204" pitchFamily="34" charset="0"/>
              <a:buChar char="•"/>
            </a:pPr>
            <a:endParaRPr lang="en-IN" sz="1800" dirty="0">
              <a:solidFill>
                <a:schemeClr val="bg1"/>
              </a:solidFill>
              <a:latin typeface="Calibri" panose="020F0502020204030204" pitchFamily="34" charset="0"/>
            </a:endParaRPr>
          </a:p>
          <a:p>
            <a:pPr marL="285750" indent="-285750">
              <a:buFont typeface="Arial" panose="020B0604020202020204" pitchFamily="34" charset="0"/>
              <a:buChar char="•"/>
            </a:pPr>
            <a:endParaRPr lang="en-IN" sz="1800" dirty="0">
              <a:solidFill>
                <a:schemeClr val="bg1"/>
              </a:solidFill>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e5d2edfab8_1_0"/>
          <p:cNvSpPr txBox="1">
            <a:spLocks noGrp="1"/>
          </p:cNvSpPr>
          <p:nvPr>
            <p:ph type="ctrTitle" idx="4294967295"/>
          </p:nvPr>
        </p:nvSpPr>
        <p:spPr>
          <a:xfrm>
            <a:off x="311700" y="65250"/>
            <a:ext cx="85206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latin typeface="Montserrat"/>
                <a:ea typeface="Montserrat"/>
                <a:cs typeface="Montserrat"/>
                <a:sym typeface="Montserrat"/>
              </a:rPr>
              <a:t>Challenges Faced</a:t>
            </a:r>
            <a:endParaRPr b="1"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9C6D766-42A2-401C-A6FF-D84CCF0C6EC1}"/>
              </a:ext>
            </a:extLst>
          </p:cNvPr>
          <p:cNvSpPr txBox="1"/>
          <p:nvPr/>
        </p:nvSpPr>
        <p:spPr>
          <a:xfrm>
            <a:off x="311700" y="850605"/>
            <a:ext cx="8672812" cy="452431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2000" dirty="0">
                <a:solidFill>
                  <a:schemeClr val="bg1"/>
                </a:solidFill>
                <a:latin typeface="Montserrat" panose="020B0604020202020204" charset="0"/>
              </a:rPr>
              <a:t>Choosing the dataset was difficult without Kaggle it saved most of the time.</a:t>
            </a:r>
          </a:p>
          <a:p>
            <a:pPr marL="285750" indent="-285750">
              <a:buClr>
                <a:schemeClr val="bg1"/>
              </a:buClr>
              <a:buFont typeface="Arial" panose="020B0604020202020204" pitchFamily="34" charset="0"/>
              <a:buChar char="•"/>
            </a:pPr>
            <a:r>
              <a:rPr lang="en-IN" sz="2000" dirty="0">
                <a:solidFill>
                  <a:schemeClr val="bg1"/>
                </a:solidFill>
                <a:latin typeface="Montserrat" panose="020B0604020202020204" charset="0"/>
              </a:rPr>
              <a:t>To Run CNN models we wasted to Days to improve accuracy without GPU later we came to How much time we can save with extra GPU’s we accessed it though Kaggle Notebooks.</a:t>
            </a:r>
          </a:p>
          <a:p>
            <a:pPr marL="285750" indent="-285750">
              <a:buClr>
                <a:schemeClr val="bg1"/>
              </a:buClr>
              <a:buFont typeface="Arial" panose="020B0604020202020204" pitchFamily="34" charset="0"/>
              <a:buChar char="•"/>
            </a:pPr>
            <a:r>
              <a:rPr lang="en-IN" sz="2000" dirty="0">
                <a:solidFill>
                  <a:schemeClr val="bg1"/>
                </a:solidFill>
                <a:latin typeface="Montserrat" panose="020B0604020202020204" charset="0"/>
              </a:rPr>
              <a:t>Tuning for the best weights was also a challenge initially default values got around 65% accuracy later we improved by increase to epochs to 150, batch size = 128, using A</a:t>
            </a:r>
            <a:r>
              <a:rPr lang="en-IN" sz="2000" i="0" dirty="0">
                <a:solidFill>
                  <a:schemeClr val="bg1"/>
                </a:solidFill>
                <a:effectLst/>
                <a:latin typeface="Montserrat" panose="020B0604020202020204" charset="0"/>
              </a:rPr>
              <a:t>daptive learning rate optimization algorithm =0.0001.</a:t>
            </a:r>
          </a:p>
          <a:p>
            <a:pPr marL="285750" indent="-285750">
              <a:buClr>
                <a:schemeClr val="bg1"/>
              </a:buClr>
              <a:buFont typeface="Arial" panose="020B0604020202020204" pitchFamily="34" charset="0"/>
              <a:buChar char="•"/>
            </a:pPr>
            <a:r>
              <a:rPr lang="en-IN" sz="2000" dirty="0">
                <a:solidFill>
                  <a:schemeClr val="bg1"/>
                </a:solidFill>
                <a:latin typeface="Montserrat" panose="020B0604020202020204" charset="0"/>
              </a:rPr>
              <a:t>Continuous Runtime and RAM Crash due to large dataset.</a:t>
            </a:r>
          </a:p>
          <a:p>
            <a:pPr marL="285750" indent="-285750">
              <a:buClr>
                <a:schemeClr val="bg1"/>
              </a:buClr>
              <a:buFont typeface="Arial" panose="020B0604020202020204" pitchFamily="34" charset="0"/>
              <a:buChar char="•"/>
            </a:pPr>
            <a:r>
              <a:rPr lang="en-IN" sz="2000" dirty="0">
                <a:solidFill>
                  <a:schemeClr val="bg1"/>
                </a:solidFill>
                <a:latin typeface="Montserrat" panose="020B0604020202020204" charset="0"/>
              </a:rPr>
              <a:t>GCP, AWS and Azure could platforms were not able to deploy due to credit card details requirement, instead we did in Heroku.</a:t>
            </a:r>
          </a:p>
          <a:p>
            <a:pPr marL="285750" indent="-285750">
              <a:buClr>
                <a:schemeClr val="bg1"/>
              </a:buClr>
              <a:buFont typeface="Arial" panose="020B0604020202020204" pitchFamily="34" charset="0"/>
              <a:buChar char="•"/>
            </a:pPr>
            <a:endParaRPr lang="en-IN" dirty="0"/>
          </a:p>
          <a:p>
            <a:pPr marL="285750" indent="-285750">
              <a:buClr>
                <a:schemeClr val="bg1"/>
              </a:buClr>
              <a:buFont typeface="Arial" panose="020B0604020202020204" pitchFamily="34" charset="0"/>
              <a:buChar char="•"/>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e5d2edfab8_2_0"/>
          <p:cNvSpPr txBox="1">
            <a:spLocks noGrp="1"/>
          </p:cNvSpPr>
          <p:nvPr>
            <p:ph type="subTitle" idx="1"/>
          </p:nvPr>
        </p:nvSpPr>
        <p:spPr>
          <a:xfrm>
            <a:off x="311700" y="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100" b="1">
                <a:solidFill>
                  <a:schemeClr val="dk1"/>
                </a:solidFill>
              </a:rPr>
              <a:t>Summary</a:t>
            </a:r>
            <a:endParaRPr sz="3100"/>
          </a:p>
        </p:txBody>
      </p:sp>
      <p:sp>
        <p:nvSpPr>
          <p:cNvPr id="157" name="Google Shape;157;ge5d2edfab8_2_0"/>
          <p:cNvSpPr txBox="1"/>
          <p:nvPr/>
        </p:nvSpPr>
        <p:spPr>
          <a:xfrm>
            <a:off x="311700" y="663670"/>
            <a:ext cx="8520600" cy="4585840"/>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en-IN" sz="1800" dirty="0">
                <a:solidFill>
                  <a:schemeClr val="bg1"/>
                </a:solidFill>
                <a:latin typeface="Montserrat" panose="020B0604020202020204" charset="0"/>
              </a:rPr>
              <a:t>We used CNN sequential model with 4 Convolution Layers  with </a:t>
            </a:r>
            <a:r>
              <a:rPr lang="en-IN" sz="1800" dirty="0" err="1">
                <a:solidFill>
                  <a:schemeClr val="bg1"/>
                </a:solidFill>
                <a:latin typeface="Montserrat" panose="020B0604020202020204" charset="0"/>
              </a:rPr>
              <a:t>relu</a:t>
            </a:r>
            <a:r>
              <a:rPr lang="en-IN" sz="1800" dirty="0">
                <a:solidFill>
                  <a:schemeClr val="bg1"/>
                </a:solidFill>
                <a:latin typeface="Montserrat" panose="020B0604020202020204" charset="0"/>
              </a:rPr>
              <a:t> as activation function and 2 Fully connected layers passed through </a:t>
            </a:r>
            <a:r>
              <a:rPr lang="en-IN" sz="1800" dirty="0" err="1">
                <a:solidFill>
                  <a:schemeClr val="bg1"/>
                </a:solidFill>
                <a:latin typeface="Montserrat" panose="020B0604020202020204" charset="0"/>
              </a:rPr>
              <a:t>softmax</a:t>
            </a:r>
            <a:r>
              <a:rPr lang="en-IN" sz="1800" dirty="0">
                <a:solidFill>
                  <a:schemeClr val="bg1"/>
                </a:solidFill>
                <a:latin typeface="Montserrat" panose="020B0604020202020204" charset="0"/>
              </a:rPr>
              <a:t> function</a:t>
            </a:r>
          </a:p>
          <a:p>
            <a:pPr marL="285750" indent="-285750" algn="l">
              <a:buFont typeface="Arial" panose="020B0604020202020204" pitchFamily="34" charset="0"/>
              <a:buChar char="•"/>
            </a:pPr>
            <a:r>
              <a:rPr lang="en-IN" sz="1800" dirty="0">
                <a:solidFill>
                  <a:schemeClr val="bg1"/>
                </a:solidFill>
                <a:latin typeface="Montserrat" panose="020B0604020202020204" charset="0"/>
              </a:rPr>
              <a:t>We initially got a validation accuracy around 64% with batch size 64, and epochs 50.</a:t>
            </a:r>
          </a:p>
          <a:p>
            <a:pPr marL="285750" indent="-285750" algn="l">
              <a:buFont typeface="Arial" panose="020B0604020202020204" pitchFamily="34" charset="0"/>
              <a:buChar char="•"/>
            </a:pPr>
            <a:r>
              <a:rPr lang="en-IN" sz="1800" dirty="0">
                <a:solidFill>
                  <a:schemeClr val="bg1"/>
                </a:solidFill>
                <a:latin typeface="Montserrat" panose="020B0604020202020204" charset="0"/>
              </a:rPr>
              <a:t>By Hyper tunning the model to 128 batch size, Epochs =150 with Adaptive learning rate = 0.0001 reach validation accuracy of 69% at 138 Epoch</a:t>
            </a:r>
            <a:endParaRPr lang="en-IN" sz="1800" b="0" i="0" dirty="0">
              <a:solidFill>
                <a:schemeClr val="bg1"/>
              </a:solidFill>
              <a:effectLst/>
              <a:latin typeface="Montserrat" panose="020B0604020202020204" charset="0"/>
            </a:endParaRPr>
          </a:p>
          <a:p>
            <a:pPr marL="285750" indent="-285750" algn="l">
              <a:buFont typeface="Arial" panose="020B0604020202020204" pitchFamily="34" charset="0"/>
              <a:buChar char="•"/>
            </a:pPr>
            <a:r>
              <a:rPr lang="en-IN" sz="1800" b="0" i="0" dirty="0">
                <a:solidFill>
                  <a:schemeClr val="bg1"/>
                </a:solidFill>
                <a:effectLst/>
                <a:latin typeface="Montserrat" panose="020B0604020202020204" charset="0"/>
              </a:rPr>
              <a:t>We run the best model weights h5 file to OpenCV it worked with all 7 emotions.</a:t>
            </a:r>
          </a:p>
          <a:p>
            <a:pPr marL="285750" indent="-285750" algn="l">
              <a:buFont typeface="Arial" panose="020B0604020202020204" pitchFamily="34" charset="0"/>
              <a:buChar char="•"/>
            </a:pPr>
            <a:r>
              <a:rPr lang="en-IN" sz="1800" dirty="0">
                <a:solidFill>
                  <a:schemeClr val="bg1"/>
                </a:solidFill>
                <a:latin typeface="Montserrat" panose="020B0604020202020204" charset="0"/>
              </a:rPr>
              <a:t>Transfer learning has best accuracy over 78%</a:t>
            </a:r>
            <a:endParaRPr lang="en-IN" sz="1800" b="0" i="0" dirty="0">
              <a:solidFill>
                <a:schemeClr val="bg1"/>
              </a:solidFill>
              <a:effectLst/>
              <a:latin typeface="Montserrat" panose="020B0604020202020204" charset="0"/>
            </a:endParaRPr>
          </a:p>
          <a:p>
            <a:pPr marL="285750" indent="-285750" algn="l">
              <a:buFont typeface="Arial" panose="020B0604020202020204" pitchFamily="34" charset="0"/>
              <a:buChar char="•"/>
            </a:pPr>
            <a:r>
              <a:rPr lang="en-IN" sz="1800" dirty="0">
                <a:solidFill>
                  <a:schemeClr val="bg1"/>
                </a:solidFill>
                <a:latin typeface="Montserrat" panose="020B0604020202020204" charset="0"/>
              </a:rPr>
              <a:t>W</a:t>
            </a:r>
            <a:r>
              <a:rPr lang="en-IN" sz="1800" b="0" i="0" dirty="0">
                <a:solidFill>
                  <a:schemeClr val="bg1"/>
                </a:solidFill>
                <a:effectLst/>
                <a:latin typeface="Montserrat" panose="020B0604020202020204" charset="0"/>
              </a:rPr>
              <a:t>e deployed this model on Heroku cloud platform where slug size was around 450MB, which successfully deployed and app is facing issue in boot time.</a:t>
            </a:r>
          </a:p>
          <a:p>
            <a:pPr marL="285750" indent="-285750" algn="l">
              <a:buFont typeface="Arial" panose="020B0604020202020204" pitchFamily="34" charset="0"/>
              <a:buChar char="•"/>
            </a:pPr>
            <a:r>
              <a:rPr lang="en-IN" sz="1800" dirty="0">
                <a:solidFill>
                  <a:schemeClr val="bg1"/>
                </a:solidFill>
                <a:latin typeface="Montserrat" panose="020B0604020202020204" charset="0"/>
              </a:rPr>
              <a:t>We also deployed in </a:t>
            </a:r>
            <a:r>
              <a:rPr lang="en-IN" sz="1800" dirty="0" err="1">
                <a:solidFill>
                  <a:schemeClr val="bg1"/>
                </a:solidFill>
                <a:latin typeface="Montserrat" panose="020B0604020202020204" charset="0"/>
              </a:rPr>
              <a:t>streamlit</a:t>
            </a:r>
            <a:r>
              <a:rPr lang="en-IN" sz="1800" dirty="0">
                <a:solidFill>
                  <a:schemeClr val="bg1"/>
                </a:solidFill>
                <a:latin typeface="Montserrat" panose="020B0604020202020204" charset="0"/>
              </a:rPr>
              <a:t> webapp which worked fine</a:t>
            </a:r>
          </a:p>
          <a:p>
            <a:pPr marL="285750" indent="-285750" algn="l">
              <a:buFont typeface="Arial" panose="020B0604020202020204" pitchFamily="34" charset="0"/>
              <a:buChar char="•"/>
            </a:pPr>
            <a:endParaRPr lang="en-IN" sz="1600" dirty="0">
              <a:solidFill>
                <a:schemeClr val="bg1"/>
              </a:solidFill>
              <a:latin typeface="Montserrat"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311700" y="445025"/>
            <a:ext cx="8520600" cy="269574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9600" b="1">
                <a:solidFill>
                  <a:schemeClr val="dk1"/>
                </a:solidFill>
                <a:latin typeface="Arial"/>
                <a:ea typeface="Arial"/>
                <a:cs typeface="Arial"/>
                <a:sym typeface="Arial"/>
              </a:rPr>
              <a:t>Q&amp;A</a:t>
            </a:r>
            <a:endParaRPr sz="9600" b="1">
              <a:solidFill>
                <a:schemeClr val="dk1"/>
              </a:solidFill>
              <a:latin typeface="Arial"/>
              <a:ea typeface="Arial"/>
              <a:cs typeface="Arial"/>
              <a:sym typeface="Arial"/>
            </a:endParaRPr>
          </a:p>
        </p:txBody>
      </p:sp>
      <p:pic>
        <p:nvPicPr>
          <p:cNvPr id="163" name="Google Shape;163;p20"/>
          <p:cNvPicPr preferRelativeResize="0"/>
          <p:nvPr/>
        </p:nvPicPr>
        <p:blipFill rotWithShape="1">
          <a:blip r:embed="rId3">
            <a:alphaModFix/>
          </a:blip>
          <a:srcRect/>
          <a:stretch/>
        </p:blipFill>
        <p:spPr>
          <a:xfrm>
            <a:off x="9939" y="-12499"/>
            <a:ext cx="9134061" cy="5155999"/>
          </a:xfrm>
          <a:prstGeom prst="rect">
            <a:avLst/>
          </a:prstGeom>
          <a:noFill/>
          <a:ln>
            <a:noFill/>
          </a:ln>
        </p:spPr>
      </p:pic>
      <p:pic>
        <p:nvPicPr>
          <p:cNvPr id="164" name="Google Shape;164;p20"/>
          <p:cNvPicPr preferRelativeResize="0"/>
          <p:nvPr/>
        </p:nvPicPr>
        <p:blipFill rotWithShape="1">
          <a:blip r:embed="rId4">
            <a:alphaModFix/>
          </a:blip>
          <a:srcRect/>
          <a:stretch/>
        </p:blipFill>
        <p:spPr>
          <a:xfrm>
            <a:off x="8596482" y="90878"/>
            <a:ext cx="391668" cy="391668"/>
          </a:xfrm>
          <a:prstGeom prst="rect">
            <a:avLst/>
          </a:prstGeom>
          <a:noFill/>
          <a:ln>
            <a:noFill/>
          </a:ln>
        </p:spPr>
      </p:pic>
      <p:sp>
        <p:nvSpPr>
          <p:cNvPr id="165" name="Google Shape;165;p20"/>
          <p:cNvSpPr txBox="1"/>
          <p:nvPr/>
        </p:nvSpPr>
        <p:spPr>
          <a:xfrm>
            <a:off x="1942982" y="3140765"/>
            <a:ext cx="45223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dirty="0">
                <a:solidFill>
                  <a:schemeClr val="dk2"/>
                </a:solidFill>
                <a:latin typeface="Arial"/>
                <a:ea typeface="Arial"/>
                <a:cs typeface="Arial"/>
                <a:sym typeface="Arial"/>
              </a:rPr>
              <a:t>https://slides.app.goo.gl/Pm6VL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e5db42ae3c_0_79"/>
          <p:cNvPicPr preferRelativeResize="0"/>
          <p:nvPr/>
        </p:nvPicPr>
        <p:blipFill rotWithShape="1">
          <a:blip r:embed="rId3">
            <a:alphaModFix/>
          </a:blip>
          <a:srcRect/>
          <a:stretch/>
        </p:blipFill>
        <p:spPr>
          <a:xfrm>
            <a:off x="76200" y="42850"/>
            <a:ext cx="9067802" cy="505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e5be4c432a_0_0"/>
          <p:cNvSpPr txBox="1">
            <a:spLocks noGrp="1"/>
          </p:cNvSpPr>
          <p:nvPr>
            <p:ph type="ctrTitle" idx="4294967295"/>
          </p:nvPr>
        </p:nvSpPr>
        <p:spPr>
          <a:xfrm>
            <a:off x="311700" y="52900"/>
            <a:ext cx="8520600" cy="878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4400" b="1"/>
              <a:t>Content</a:t>
            </a:r>
            <a:endParaRPr sz="4400" b="1"/>
          </a:p>
        </p:txBody>
      </p:sp>
      <p:sp>
        <p:nvSpPr>
          <p:cNvPr id="61" name="Google Shape;61;ge5be4c432a_0_0"/>
          <p:cNvSpPr txBox="1"/>
          <p:nvPr/>
        </p:nvSpPr>
        <p:spPr>
          <a:xfrm>
            <a:off x="311700" y="765900"/>
            <a:ext cx="7910400" cy="3952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Project Introduction</a:t>
            </a:r>
            <a:endParaRPr sz="1400" b="0" i="0" u="none" strike="noStrike" cap="none" dirty="0">
              <a:solidFill>
                <a:srgbClr val="000000"/>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Problem Statements</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Data Summary</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Exploratory Data Analysis</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Model Formulation</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Accuracy &amp; Performance</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Deployment</a:t>
            </a:r>
            <a:endParaRPr sz="2400" b="1" i="0" u="none" strike="noStrike" cap="none" dirty="0">
              <a:solidFill>
                <a:srgbClr val="134F5C"/>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Challenges</a:t>
            </a:r>
            <a:endParaRPr sz="2400" b="1" i="0" u="none" strike="noStrike" cap="none" dirty="0">
              <a:solidFill>
                <a:srgbClr val="134F5C"/>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IN" sz="2400" b="1" i="0" u="none" strike="noStrike" cap="none" dirty="0">
                <a:solidFill>
                  <a:srgbClr val="134F5C"/>
                </a:solidFill>
                <a:latin typeface="Arial"/>
                <a:ea typeface="Arial"/>
                <a:cs typeface="Arial"/>
                <a:sym typeface="Arial"/>
              </a:rPr>
              <a:t>Summary</a:t>
            </a:r>
            <a:endParaRPr sz="1400" b="0" i="0" u="none" strike="noStrike" cap="none" dirty="0">
              <a:solidFill>
                <a:srgbClr val="000000"/>
              </a:solidFill>
              <a:latin typeface="Arial"/>
              <a:ea typeface="Arial"/>
              <a:cs typeface="Arial"/>
              <a:sym typeface="Arial"/>
            </a:endParaRPr>
          </a:p>
        </p:txBody>
      </p:sp>
      <p:pic>
        <p:nvPicPr>
          <p:cNvPr id="62" name="Google Shape;62;ge5be4c432a_0_0"/>
          <p:cNvPicPr preferRelativeResize="0"/>
          <p:nvPr/>
        </p:nvPicPr>
        <p:blipFill rotWithShape="1">
          <a:blip r:embed="rId3">
            <a:alphaModFix/>
          </a:blip>
          <a:srcRect/>
          <a:stretch/>
        </p:blipFill>
        <p:spPr>
          <a:xfrm>
            <a:off x="5334000" y="904875"/>
            <a:ext cx="3810000" cy="333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e5cfbcd80b_0_1"/>
          <p:cNvSpPr txBox="1">
            <a:spLocks noGrp="1"/>
          </p:cNvSpPr>
          <p:nvPr>
            <p:ph type="ctrTitle" idx="4294967295"/>
          </p:nvPr>
        </p:nvSpPr>
        <p:spPr>
          <a:xfrm>
            <a:off x="311700" y="73450"/>
            <a:ext cx="8520600" cy="73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4700" b="1"/>
              <a:t>Project Introduction</a:t>
            </a:r>
            <a:endParaRPr sz="4700" b="1"/>
          </a:p>
        </p:txBody>
      </p:sp>
      <p:sp>
        <p:nvSpPr>
          <p:cNvPr id="69" name="Google Shape;69;ge5cfbcd80b_0_1"/>
          <p:cNvSpPr txBox="1"/>
          <p:nvPr/>
        </p:nvSpPr>
        <p:spPr>
          <a:xfrm>
            <a:off x="453125" y="1016450"/>
            <a:ext cx="776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e5cfbcd80b_0_1"/>
          <p:cNvSpPr txBox="1"/>
          <p:nvPr/>
        </p:nvSpPr>
        <p:spPr>
          <a:xfrm>
            <a:off x="1045050" y="722525"/>
            <a:ext cx="705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e5cfbcd80b_0_1"/>
          <p:cNvSpPr txBox="1"/>
          <p:nvPr/>
        </p:nvSpPr>
        <p:spPr>
          <a:xfrm>
            <a:off x="208200" y="813250"/>
            <a:ext cx="87318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700" b="1" i="0" u="none" strike="noStrike" cap="none" dirty="0">
                <a:solidFill>
                  <a:schemeClr val="bg1"/>
                </a:solidFill>
                <a:latin typeface="Arial"/>
                <a:ea typeface="Arial"/>
                <a:cs typeface="Arial"/>
                <a:sym typeface="Arial"/>
              </a:rPr>
              <a:t>Live Class Monitoring System using Real time face recognition </a:t>
            </a:r>
            <a:endParaRPr sz="1700" b="1"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Arial"/>
              <a:ea typeface="Arial"/>
              <a:cs typeface="Arial"/>
              <a:sym typeface="Arial"/>
            </a:endParaRPr>
          </a:p>
        </p:txBody>
      </p:sp>
      <p:sp>
        <p:nvSpPr>
          <p:cNvPr id="72" name="Google Shape;72;ge5cfbcd80b_0_1"/>
          <p:cNvSpPr txBox="1"/>
          <p:nvPr/>
        </p:nvSpPr>
        <p:spPr>
          <a:xfrm>
            <a:off x="377400" y="1488050"/>
            <a:ext cx="8346000" cy="3508623"/>
          </a:xfrm>
          <a:prstGeom prst="rect">
            <a:avLst/>
          </a:prstGeom>
          <a:noFill/>
          <a:ln>
            <a:noFill/>
          </a:ln>
        </p:spPr>
        <p:txBody>
          <a:bodyPr spcFirstLastPara="1" wrap="square" lIns="91425" tIns="91425" rIns="91425" bIns="91425" anchor="t" anchorCtr="0">
            <a:spAutoFit/>
          </a:bodyPr>
          <a:lstStyle/>
          <a:p>
            <a:pPr marL="457200" marR="0" lvl="0" indent="-342900" algn="l" rtl="0">
              <a:lnSpc>
                <a:spcPct val="200000"/>
              </a:lnSpc>
              <a:spcBef>
                <a:spcPts val="0"/>
              </a:spcBef>
              <a:spcAft>
                <a:spcPts val="0"/>
              </a:spcAft>
              <a:buClr>
                <a:schemeClr val="lt1"/>
              </a:buClr>
              <a:buSzPts val="1800"/>
              <a:buFont typeface="Arial"/>
              <a:buChar char="●"/>
            </a:pPr>
            <a:r>
              <a:rPr lang="en-IN" sz="1800" b="1" i="0" u="none" strike="noStrike" cap="none" dirty="0">
                <a:solidFill>
                  <a:schemeClr val="lt1"/>
                </a:solidFill>
                <a:highlight>
                  <a:schemeClr val="dk2"/>
                </a:highlight>
                <a:latin typeface="Arial"/>
                <a:ea typeface="Arial"/>
                <a:cs typeface="Arial"/>
                <a:sym typeface="Arial"/>
              </a:rPr>
              <a:t>Facial Recognition  is a technology which uses biometric markers to detect emotions in human faces</a:t>
            </a:r>
            <a:endParaRPr sz="1800" b="1" i="0" u="none" strike="noStrike" cap="none" dirty="0">
              <a:solidFill>
                <a:schemeClr val="lt1"/>
              </a:solidFill>
              <a:highlight>
                <a:schemeClr val="dk2"/>
              </a:highlight>
              <a:latin typeface="Arial"/>
              <a:ea typeface="Arial"/>
              <a:cs typeface="Arial"/>
              <a:sym typeface="Arial"/>
            </a:endParaRPr>
          </a:p>
          <a:p>
            <a:pPr marL="457200" marR="0" lvl="0" indent="-342900" algn="l" rtl="0">
              <a:lnSpc>
                <a:spcPct val="200000"/>
              </a:lnSpc>
              <a:spcBef>
                <a:spcPts val="0"/>
              </a:spcBef>
              <a:spcAft>
                <a:spcPts val="0"/>
              </a:spcAft>
              <a:buClr>
                <a:schemeClr val="lt1"/>
              </a:buClr>
              <a:buSzPts val="1800"/>
              <a:buFont typeface="Arial"/>
              <a:buChar char="●"/>
            </a:pPr>
            <a:r>
              <a:rPr lang="en-IN" sz="1800" b="1" i="0" u="none" strike="noStrike" cap="none" dirty="0">
                <a:solidFill>
                  <a:schemeClr val="lt1"/>
                </a:solidFill>
                <a:highlight>
                  <a:schemeClr val="dk2"/>
                </a:highlight>
                <a:latin typeface="Arial"/>
                <a:ea typeface="Arial"/>
                <a:cs typeface="Arial"/>
                <a:sym typeface="Arial"/>
              </a:rPr>
              <a:t>The Architecture: we use of a </a:t>
            </a:r>
            <a:r>
              <a:rPr lang="en-IN" sz="1800" b="1" i="0" u="none" strike="noStrike" cap="none" dirty="0">
                <a:solidFill>
                  <a:schemeClr val="lt1"/>
                </a:solidFill>
                <a:highlight>
                  <a:schemeClr val="dk2"/>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convolutional neural network</a:t>
            </a:r>
            <a:r>
              <a:rPr lang="en-IN" sz="1800" b="1" i="0" u="none" strike="noStrike" cap="none" dirty="0">
                <a:solidFill>
                  <a:schemeClr val="lt1"/>
                </a:solidFill>
                <a:highlight>
                  <a:schemeClr val="dk2"/>
                </a:highlight>
                <a:latin typeface="Arial"/>
                <a:ea typeface="Arial"/>
                <a:cs typeface="Arial"/>
                <a:sym typeface="Arial"/>
              </a:rPr>
              <a:t> for the image recognition task instead of regular machine learning techniques such as Decision Tree or Gradient Boosting</a:t>
            </a:r>
            <a:endParaRPr sz="1800" b="1" i="0" u="none" strike="noStrike" cap="none" dirty="0">
              <a:solidFill>
                <a:schemeClr val="lt1"/>
              </a:solidFill>
              <a:highlight>
                <a:schemeClr val="dk2"/>
              </a:highlight>
              <a:latin typeface="Arial"/>
              <a:ea typeface="Arial"/>
              <a:cs typeface="Arial"/>
              <a:sym typeface="Arial"/>
            </a:endParaRPr>
          </a:p>
          <a:p>
            <a:pPr marL="457200" marR="0" lvl="0" indent="-342900" algn="l" rtl="0">
              <a:lnSpc>
                <a:spcPct val="200000"/>
              </a:lnSpc>
              <a:spcBef>
                <a:spcPts val="0"/>
              </a:spcBef>
              <a:spcAft>
                <a:spcPts val="0"/>
              </a:spcAft>
              <a:buClr>
                <a:schemeClr val="lt1"/>
              </a:buClr>
              <a:buSzPts val="1800"/>
              <a:buFont typeface="Arial"/>
              <a:buChar char="●"/>
            </a:pPr>
            <a:r>
              <a:rPr lang="en-IN" sz="1800" b="1" i="0" u="none" strike="noStrike" cap="none" dirty="0">
                <a:solidFill>
                  <a:schemeClr val="lt1"/>
                </a:solidFill>
                <a:highlight>
                  <a:schemeClr val="dk2"/>
                </a:highlight>
                <a:latin typeface="Arial"/>
                <a:ea typeface="Arial"/>
                <a:cs typeface="Arial"/>
                <a:sym typeface="Arial"/>
              </a:rPr>
              <a:t>Applications of facial recognition</a:t>
            </a:r>
            <a:endParaRPr sz="1800" b="1" i="0" u="none" strike="noStrike" cap="none" dirty="0">
              <a:solidFill>
                <a:schemeClr val="lt1"/>
              </a:solidFill>
              <a:highlight>
                <a:schemeClr val="dk2"/>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e5cfbcd80b_0_6"/>
          <p:cNvSpPr txBox="1">
            <a:spLocks noGrp="1"/>
          </p:cNvSpPr>
          <p:nvPr>
            <p:ph type="ctrTitle" idx="4294967295"/>
          </p:nvPr>
        </p:nvSpPr>
        <p:spPr>
          <a:xfrm>
            <a:off x="311700" y="0"/>
            <a:ext cx="8520600" cy="76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800" b="1"/>
              <a:t>Problem statement</a:t>
            </a:r>
            <a:endParaRPr sz="3800" b="1"/>
          </a:p>
        </p:txBody>
      </p:sp>
      <p:sp>
        <p:nvSpPr>
          <p:cNvPr id="78" name="Google Shape;78;ge5cfbcd80b_0_6"/>
          <p:cNvSpPr txBox="1"/>
          <p:nvPr/>
        </p:nvSpPr>
        <p:spPr>
          <a:xfrm>
            <a:off x="86275" y="841075"/>
            <a:ext cx="8993100" cy="3370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50000"/>
              </a:lnSpc>
              <a:spcBef>
                <a:spcPts val="0"/>
              </a:spcBef>
              <a:spcAft>
                <a:spcPts val="0"/>
              </a:spcAft>
              <a:buClr>
                <a:schemeClr val="lt1"/>
              </a:buClr>
              <a:buSzPts val="1800"/>
              <a:buFont typeface="Arial"/>
              <a:buChar char="●"/>
            </a:pPr>
            <a:r>
              <a:rPr lang="en-IN" sz="1800" b="1" i="0" u="none" strike="noStrike" cap="none" dirty="0">
                <a:solidFill>
                  <a:schemeClr val="lt1"/>
                </a:solidFill>
                <a:highlight>
                  <a:schemeClr val="dk2"/>
                </a:highlight>
                <a:latin typeface="Arial"/>
                <a:ea typeface="Arial"/>
                <a:cs typeface="Arial"/>
                <a:sym typeface="Arial"/>
              </a:rPr>
              <a:t>In this digital learning Classes, One of many challenges is how to ensure quality learning for students. Digital platforms might overpower physical classrooms in terms of content quality but when it comes to understanding whether students are able to grasp the content in a live class scenario is yet an open-end challenge.</a:t>
            </a:r>
            <a:endParaRPr sz="1800" b="1" i="0" u="none" strike="noStrike" cap="none" dirty="0">
              <a:solidFill>
                <a:schemeClr val="lt1"/>
              </a:solidFill>
              <a:highlight>
                <a:schemeClr val="dk2"/>
              </a:highlight>
              <a:latin typeface="Arial"/>
              <a:ea typeface="Arial"/>
              <a:cs typeface="Arial"/>
              <a:sym typeface="Arial"/>
            </a:endParaRPr>
          </a:p>
          <a:p>
            <a:pPr marL="457200" marR="0" lvl="0" indent="-342900" algn="l" rtl="0">
              <a:lnSpc>
                <a:spcPct val="150000"/>
              </a:lnSpc>
              <a:spcBef>
                <a:spcPts val="0"/>
              </a:spcBef>
              <a:spcAft>
                <a:spcPts val="0"/>
              </a:spcAft>
              <a:buClr>
                <a:schemeClr val="lt1"/>
              </a:buClr>
              <a:buSzPts val="1800"/>
              <a:buFont typeface="Arial"/>
              <a:buChar char="●"/>
            </a:pPr>
            <a:r>
              <a:rPr lang="en-IN" sz="1800" b="1" i="0" u="none" strike="noStrike" cap="none" dirty="0">
                <a:solidFill>
                  <a:srgbClr val="134F5C"/>
                </a:solidFill>
                <a:latin typeface="Arial"/>
                <a:ea typeface="Arial"/>
                <a:cs typeface="Arial"/>
                <a:sym typeface="Arial"/>
              </a:rPr>
              <a:t>Final objective in this project is to train a deep learning model which can detect the emotion of face</a:t>
            </a:r>
            <a:endParaRPr sz="1800" b="1" i="0" u="none" strike="noStrike" cap="none" dirty="0">
              <a:solidFill>
                <a:schemeClr val="lt1"/>
              </a:solidFill>
              <a:highlight>
                <a:schemeClr val="dk2"/>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highlight>
                <a:schemeClr val="dk2"/>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e5cfbcd80b_0_11"/>
          <p:cNvSpPr txBox="1">
            <a:spLocks noGrp="1"/>
          </p:cNvSpPr>
          <p:nvPr>
            <p:ph type="ctrTitle" idx="4294967295"/>
          </p:nvPr>
        </p:nvSpPr>
        <p:spPr>
          <a:xfrm>
            <a:off x="311700" y="0"/>
            <a:ext cx="85206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2500" b="1"/>
              <a:t>Data Summary</a:t>
            </a:r>
            <a:endParaRPr sz="2500" b="1"/>
          </a:p>
        </p:txBody>
      </p:sp>
      <p:sp>
        <p:nvSpPr>
          <p:cNvPr id="85" name="Google Shape;85;ge5cfbcd80b_0_11"/>
          <p:cNvSpPr txBox="1"/>
          <p:nvPr/>
        </p:nvSpPr>
        <p:spPr>
          <a:xfrm>
            <a:off x="258800" y="625425"/>
            <a:ext cx="84540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Arial"/>
              <a:buChar char="●"/>
            </a:pPr>
            <a:r>
              <a:rPr lang="en-IN" sz="1400" b="1" i="0" u="none" strike="noStrike" cap="none" dirty="0">
                <a:solidFill>
                  <a:schemeClr val="lt1"/>
                </a:solidFill>
                <a:latin typeface="Arial"/>
                <a:ea typeface="Arial"/>
                <a:cs typeface="Arial"/>
                <a:sym typeface="Arial"/>
              </a:rPr>
              <a:t>This dataset consists of 35887 grayscale,</a:t>
            </a:r>
            <a:endParaRPr sz="1400" b="1" i="0" u="none" strike="noStrike" cap="none" dirty="0">
              <a:solidFill>
                <a:schemeClr val="lt1"/>
              </a:solidFill>
              <a:latin typeface="Arial"/>
              <a:ea typeface="Arial"/>
              <a:cs typeface="Arial"/>
              <a:sym typeface="Arial"/>
            </a:endParaRPr>
          </a:p>
          <a:p>
            <a:pPr marL="457200" marR="0" lvl="0" indent="-317500" algn="l" rtl="0">
              <a:lnSpc>
                <a:spcPct val="100000"/>
              </a:lnSpc>
              <a:spcBef>
                <a:spcPts val="0"/>
              </a:spcBef>
              <a:spcAft>
                <a:spcPts val="0"/>
              </a:spcAft>
              <a:buClr>
                <a:schemeClr val="lt1"/>
              </a:buClr>
              <a:buSzPts val="1400"/>
              <a:buFont typeface="Arial"/>
              <a:buChar char="●"/>
            </a:pPr>
            <a:r>
              <a:rPr lang="en-IN" sz="1400" b="1" i="0" u="none" strike="noStrike" cap="none" dirty="0">
                <a:solidFill>
                  <a:schemeClr val="lt1"/>
                </a:solidFill>
                <a:latin typeface="Arial"/>
                <a:ea typeface="Arial"/>
                <a:cs typeface="Arial"/>
                <a:sym typeface="Arial"/>
              </a:rPr>
              <a:t>48 x 48 sized face images with seven emotions.</a:t>
            </a:r>
            <a:endParaRPr sz="1400" b="1" i="0" u="none" strike="noStrike" cap="none" dirty="0">
              <a:solidFill>
                <a:schemeClr val="lt1"/>
              </a:solidFill>
              <a:latin typeface="Arial"/>
              <a:ea typeface="Arial"/>
              <a:cs typeface="Arial"/>
              <a:sym typeface="Arial"/>
            </a:endParaRPr>
          </a:p>
          <a:p>
            <a:pPr marL="457200" marR="0" lvl="0" indent="-317500" algn="l" rtl="0">
              <a:lnSpc>
                <a:spcPct val="100000"/>
              </a:lnSpc>
              <a:spcBef>
                <a:spcPts val="0"/>
              </a:spcBef>
              <a:spcAft>
                <a:spcPts val="0"/>
              </a:spcAft>
              <a:buClr>
                <a:schemeClr val="lt1"/>
              </a:buClr>
              <a:buSzPts val="1400"/>
              <a:buFont typeface="Arial"/>
              <a:buChar char="●"/>
            </a:pPr>
            <a:r>
              <a:rPr lang="en-IN" sz="1400" b="1" i="0" u="none" strike="noStrike" cap="none" dirty="0">
                <a:solidFill>
                  <a:schemeClr val="lt1"/>
                </a:solidFill>
                <a:latin typeface="Arial"/>
                <a:ea typeface="Arial"/>
                <a:cs typeface="Arial"/>
                <a:sym typeface="Arial"/>
              </a:rPr>
              <a:t>File size : 54MB </a:t>
            </a:r>
            <a:endParaRPr sz="1400" b="1" i="0" u="none" strike="noStrike" cap="none" dirty="0">
              <a:solidFill>
                <a:schemeClr val="lt1"/>
              </a:solidFill>
              <a:latin typeface="Arial"/>
              <a:ea typeface="Arial"/>
              <a:cs typeface="Arial"/>
              <a:sym typeface="Arial"/>
            </a:endParaRPr>
          </a:p>
          <a:p>
            <a:pPr marL="457200" marR="0" lvl="0" indent="-317500" algn="l" rtl="0">
              <a:lnSpc>
                <a:spcPct val="100000"/>
              </a:lnSpc>
              <a:spcBef>
                <a:spcPts val="0"/>
              </a:spcBef>
              <a:spcAft>
                <a:spcPts val="0"/>
              </a:spcAft>
              <a:buClr>
                <a:schemeClr val="lt1"/>
              </a:buClr>
              <a:buSzPts val="1400"/>
              <a:buFont typeface="Arial"/>
              <a:buChar char="●"/>
            </a:pPr>
            <a:r>
              <a:rPr lang="en-IN" sz="1400" b="1" i="0" u="none" strike="noStrike" cap="none" dirty="0">
                <a:solidFill>
                  <a:schemeClr val="lt1"/>
                </a:solidFill>
                <a:latin typeface="Arial"/>
                <a:ea typeface="Arial"/>
                <a:cs typeface="Arial"/>
                <a:sym typeface="Arial"/>
              </a:rPr>
              <a:t>link : https://www.kaggle.com/jonathanoheix/face-expression-recognition-dataset</a:t>
            </a:r>
            <a:endParaRPr sz="1400" b="1" i="0" u="none" strike="noStrike" cap="none" dirty="0">
              <a:solidFill>
                <a:schemeClr val="lt1"/>
              </a:solidFill>
              <a:latin typeface="Arial"/>
              <a:ea typeface="Arial"/>
              <a:cs typeface="Arial"/>
              <a:sym typeface="Arial"/>
            </a:endParaRPr>
          </a:p>
        </p:txBody>
      </p:sp>
      <p:pic>
        <p:nvPicPr>
          <p:cNvPr id="86" name="Google Shape;86;ge5cfbcd80b_0_11"/>
          <p:cNvPicPr preferRelativeResize="0"/>
          <p:nvPr/>
        </p:nvPicPr>
        <p:blipFill rotWithShape="1">
          <a:blip r:embed="rId3">
            <a:alphaModFix/>
          </a:blip>
          <a:srcRect t="9016"/>
          <a:stretch/>
        </p:blipFill>
        <p:spPr>
          <a:xfrm>
            <a:off x="900000" y="1672125"/>
            <a:ext cx="7316651" cy="340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e5db42ae3c_0_17"/>
          <p:cNvSpPr txBox="1">
            <a:spLocks noGrp="1"/>
          </p:cNvSpPr>
          <p:nvPr>
            <p:ph type="ctrTitle" idx="4294967295"/>
          </p:nvPr>
        </p:nvSpPr>
        <p:spPr>
          <a:xfrm>
            <a:off x="311700" y="0"/>
            <a:ext cx="8520600" cy="603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5200"/>
              <a:buNone/>
            </a:pPr>
            <a:r>
              <a:rPr lang="en-IN" sz="2300" b="1">
                <a:latin typeface="Arial"/>
                <a:ea typeface="Arial"/>
                <a:cs typeface="Arial"/>
                <a:sym typeface="Arial"/>
              </a:rPr>
              <a:t>Face embeddings</a:t>
            </a:r>
            <a:endParaRPr sz="2300"/>
          </a:p>
        </p:txBody>
      </p:sp>
      <p:pic>
        <p:nvPicPr>
          <p:cNvPr id="93" name="Google Shape;93;ge5db42ae3c_0_17"/>
          <p:cNvPicPr preferRelativeResize="0"/>
          <p:nvPr/>
        </p:nvPicPr>
        <p:blipFill rotWithShape="1">
          <a:blip r:embed="rId3">
            <a:alphaModFix/>
          </a:blip>
          <a:srcRect/>
          <a:stretch/>
        </p:blipFill>
        <p:spPr>
          <a:xfrm>
            <a:off x="152400" y="755700"/>
            <a:ext cx="3783949" cy="3783949"/>
          </a:xfrm>
          <a:prstGeom prst="rect">
            <a:avLst/>
          </a:prstGeom>
          <a:noFill/>
          <a:ln>
            <a:noFill/>
          </a:ln>
        </p:spPr>
      </p:pic>
      <p:sp>
        <p:nvSpPr>
          <p:cNvPr id="94" name="Google Shape;94;ge5db42ae3c_0_17"/>
          <p:cNvSpPr txBox="1"/>
          <p:nvPr/>
        </p:nvSpPr>
        <p:spPr>
          <a:xfrm>
            <a:off x="4108325" y="927350"/>
            <a:ext cx="4776900" cy="174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IN" sz="1500" b="0" i="0" u="none" strike="noStrike" cap="none" dirty="0">
                <a:solidFill>
                  <a:srgbClr val="202124"/>
                </a:solidFill>
                <a:highlight>
                  <a:srgbClr val="FFFFFF"/>
                </a:highlight>
                <a:latin typeface="Arial"/>
                <a:ea typeface="Arial"/>
                <a:cs typeface="Arial"/>
                <a:sym typeface="Arial"/>
              </a:rPr>
              <a:t>By creating face embeddings you are converting a face image into numerical data. That data is then represented as a vector in a latent semantic space. The closer the embeddings are to each other in the latent space, the more likely they are of the same person.</a:t>
            </a:r>
            <a:endParaRPr sz="15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5db42ae3c_0_22"/>
          <p:cNvSpPr txBox="1">
            <a:spLocks noGrp="1"/>
          </p:cNvSpPr>
          <p:nvPr>
            <p:ph type="ctrTitle" idx="4294967295"/>
          </p:nvPr>
        </p:nvSpPr>
        <p:spPr>
          <a:xfrm>
            <a:off x="311700" y="53900"/>
            <a:ext cx="8520600" cy="73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2900" b="1">
                <a:highlight>
                  <a:srgbClr val="FFFFFF"/>
                </a:highlight>
              </a:rPr>
              <a:t>Exploratory data analysis</a:t>
            </a:r>
            <a:endParaRPr sz="4400" b="1"/>
          </a:p>
        </p:txBody>
      </p:sp>
      <p:sp>
        <p:nvSpPr>
          <p:cNvPr id="101" name="Google Shape;101;ge5db42ae3c_0_22"/>
          <p:cNvSpPr txBox="1"/>
          <p:nvPr/>
        </p:nvSpPr>
        <p:spPr>
          <a:xfrm>
            <a:off x="75475" y="938125"/>
            <a:ext cx="90684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700" b="1" i="0" u="none" strike="noStrike" cap="none" dirty="0">
                <a:solidFill>
                  <a:srgbClr val="000000"/>
                </a:solidFill>
                <a:latin typeface="Arial"/>
                <a:ea typeface="Arial"/>
                <a:cs typeface="Arial"/>
                <a:sym typeface="Arial"/>
              </a:rPr>
              <a:t>Plotting the Fear Faces in Training Dataset</a:t>
            </a:r>
            <a:endParaRPr sz="1700" b="1" i="0" u="none" strike="noStrike" cap="none" dirty="0">
              <a:solidFill>
                <a:srgbClr val="000000"/>
              </a:solidFill>
              <a:latin typeface="Arial"/>
              <a:ea typeface="Arial"/>
              <a:cs typeface="Arial"/>
              <a:sym typeface="Arial"/>
            </a:endParaRPr>
          </a:p>
        </p:txBody>
      </p:sp>
      <p:pic>
        <p:nvPicPr>
          <p:cNvPr id="102" name="Google Shape;102;ge5db42ae3c_0_22"/>
          <p:cNvPicPr preferRelativeResize="0"/>
          <p:nvPr/>
        </p:nvPicPr>
        <p:blipFill rotWithShape="1">
          <a:blip r:embed="rId3">
            <a:alphaModFix/>
          </a:blip>
          <a:srcRect r="3417" b="5846"/>
          <a:stretch/>
        </p:blipFill>
        <p:spPr>
          <a:xfrm>
            <a:off x="1369437" y="1406950"/>
            <a:ext cx="6405125" cy="364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e5db42ae3c_0_27"/>
          <p:cNvSpPr txBox="1">
            <a:spLocks noGrp="1"/>
          </p:cNvSpPr>
          <p:nvPr>
            <p:ph type="ctrTitle" idx="4294967295"/>
          </p:nvPr>
        </p:nvSpPr>
        <p:spPr>
          <a:xfrm>
            <a:off x="354850" y="0"/>
            <a:ext cx="8520600" cy="79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700" b="1"/>
              <a:t>Model Building</a:t>
            </a:r>
            <a:endParaRPr sz="3700" b="1"/>
          </a:p>
        </p:txBody>
      </p:sp>
      <p:sp>
        <p:nvSpPr>
          <p:cNvPr id="108" name="Google Shape;108;ge5db42ae3c_0_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
        <p:nvSpPr>
          <p:cNvPr id="109" name="Google Shape;109;ge5db42ae3c_0_27"/>
          <p:cNvSpPr txBox="1"/>
          <p:nvPr/>
        </p:nvSpPr>
        <p:spPr>
          <a:xfrm>
            <a:off x="291150" y="700900"/>
            <a:ext cx="8852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chemeClr val="lt1"/>
                </a:solidFill>
                <a:latin typeface="Arial"/>
                <a:ea typeface="Arial"/>
                <a:cs typeface="Arial"/>
                <a:sym typeface="Arial"/>
              </a:rPr>
              <a:t>Convolution Neural Network</a:t>
            </a:r>
            <a:endParaRPr sz="2200" b="1" i="0" u="none" strike="noStrike" cap="none">
              <a:solidFill>
                <a:schemeClr val="lt1"/>
              </a:solidFill>
              <a:latin typeface="Arial"/>
              <a:ea typeface="Arial"/>
              <a:cs typeface="Arial"/>
              <a:sym typeface="Arial"/>
            </a:endParaRPr>
          </a:p>
        </p:txBody>
      </p:sp>
      <p:pic>
        <p:nvPicPr>
          <p:cNvPr id="110" name="Google Shape;110;ge5db42ae3c_0_27"/>
          <p:cNvPicPr preferRelativeResize="0"/>
          <p:nvPr/>
        </p:nvPicPr>
        <p:blipFill rotWithShape="1">
          <a:blip r:embed="rId3">
            <a:alphaModFix/>
          </a:blip>
          <a:srcRect/>
          <a:stretch/>
        </p:blipFill>
        <p:spPr>
          <a:xfrm>
            <a:off x="75475" y="1224100"/>
            <a:ext cx="9068525" cy="391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e5db42ae3c_0_56"/>
          <p:cNvSpPr txBox="1">
            <a:spLocks noGrp="1"/>
          </p:cNvSpPr>
          <p:nvPr>
            <p:ph type="ctrTitle" idx="4294967295"/>
          </p:nvPr>
        </p:nvSpPr>
        <p:spPr>
          <a:xfrm>
            <a:off x="311700" y="0"/>
            <a:ext cx="8520600" cy="733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900" b="1"/>
              <a:t>Hyper tuning parameters</a:t>
            </a:r>
            <a:endParaRPr sz="3900" b="1"/>
          </a:p>
        </p:txBody>
      </p:sp>
      <p:sp>
        <p:nvSpPr>
          <p:cNvPr id="124" name="Google Shape;124;ge5db42ae3c_0_56"/>
          <p:cNvSpPr txBox="1"/>
          <p:nvPr/>
        </p:nvSpPr>
        <p:spPr>
          <a:xfrm>
            <a:off x="226450" y="808725"/>
            <a:ext cx="89175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dirty="0">
                <a:solidFill>
                  <a:schemeClr val="dk1"/>
                </a:solidFill>
                <a:latin typeface="Arial"/>
                <a:ea typeface="Arial"/>
                <a:cs typeface="Arial"/>
                <a:sym typeface="Arial"/>
              </a:rPr>
              <a:t>Batch Size : </a:t>
            </a:r>
            <a:r>
              <a:rPr lang="en-IN" sz="1800" b="1" i="0" u="none" strike="noStrike" cap="none" dirty="0">
                <a:solidFill>
                  <a:schemeClr val="lt1"/>
                </a:solidFill>
                <a:latin typeface="Arial"/>
                <a:ea typeface="Arial"/>
                <a:cs typeface="Arial"/>
                <a:sym typeface="Arial"/>
              </a:rPr>
              <a:t>It </a:t>
            </a:r>
            <a:r>
              <a:rPr lang="en-IN" sz="1800" b="0" i="0" u="none" strike="noStrike" cap="none" dirty="0">
                <a:solidFill>
                  <a:schemeClr val="lt1"/>
                </a:solidFill>
                <a:highlight>
                  <a:srgbClr val="FFFFFF"/>
                </a:highlight>
                <a:latin typeface="Arial"/>
                <a:ea typeface="Arial"/>
                <a:cs typeface="Arial"/>
                <a:sym typeface="Arial"/>
              </a:rPr>
              <a:t>refers to the number of training examples utilized in one</a:t>
            </a:r>
            <a:r>
              <a:rPr lang="en-IN" sz="1800" dirty="0">
                <a:solidFill>
                  <a:schemeClr val="lt1"/>
                </a:solidFill>
                <a:highlight>
                  <a:srgbClr val="FFFFFF"/>
                </a:highlight>
              </a:rPr>
              <a:t> </a:t>
            </a:r>
            <a:r>
              <a:rPr lang="en-IN" sz="1800" b="0" i="0" u="none" strike="noStrike" cap="none" dirty="0">
                <a:solidFill>
                  <a:schemeClr val="lt1"/>
                </a:solidFill>
                <a:highlight>
                  <a:srgbClr val="FFFFFF"/>
                </a:highlight>
                <a:latin typeface="Arial"/>
                <a:ea typeface="Arial"/>
                <a:cs typeface="Arial"/>
                <a:sym typeface="Arial"/>
              </a:rPr>
              <a:t>iteration. higher batch sizes leads to lower asymptotic test accuracy</a:t>
            </a:r>
            <a:endParaRPr sz="1800" b="0" i="0" u="none" strike="noStrike" cap="none" dirty="0">
              <a:solidFill>
                <a:schemeClr val="lt1"/>
              </a:solidFill>
              <a:highlight>
                <a:srgbClr val="FFFFFF"/>
              </a:highlight>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dirty="0">
                <a:solidFill>
                  <a:schemeClr val="lt1"/>
                </a:solidFill>
                <a:highlight>
                  <a:srgbClr val="FFFFFF"/>
                </a:highlight>
                <a:latin typeface="Arial"/>
                <a:ea typeface="Arial"/>
                <a:cs typeface="Arial"/>
                <a:sym typeface="Arial"/>
              </a:rPr>
              <a:t>#Batch size = 128</a:t>
            </a:r>
            <a:endParaRPr sz="1800" b="0" i="0" u="none" strike="noStrike" cap="none" dirty="0">
              <a:solidFill>
                <a:schemeClr val="lt1"/>
              </a:solidFill>
              <a:highlight>
                <a:srgbClr val="FFFFFF"/>
              </a:highlight>
              <a:latin typeface="Arial"/>
              <a:ea typeface="Arial"/>
              <a:cs typeface="Arial"/>
              <a:sym typeface="Arial"/>
            </a:endParaRPr>
          </a:p>
        </p:txBody>
      </p:sp>
      <p:sp>
        <p:nvSpPr>
          <p:cNvPr id="125" name="Google Shape;125;ge5db42ae3c_0_56"/>
          <p:cNvSpPr txBox="1"/>
          <p:nvPr/>
        </p:nvSpPr>
        <p:spPr>
          <a:xfrm>
            <a:off x="291150" y="3006549"/>
            <a:ext cx="8691100" cy="10617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IN" sz="1900" b="1" i="0" u="none" strike="noStrike" cap="none" dirty="0">
                <a:solidFill>
                  <a:schemeClr val="dk1"/>
                </a:solidFill>
                <a:highlight>
                  <a:srgbClr val="FFFFFF"/>
                </a:highlight>
                <a:latin typeface="Arial"/>
                <a:ea typeface="Arial"/>
                <a:cs typeface="Arial"/>
                <a:sym typeface="Arial"/>
              </a:rPr>
              <a:t>Epochs </a:t>
            </a:r>
            <a:r>
              <a:rPr lang="en-IN" sz="1900" b="1" i="0" u="none" strike="noStrike" cap="none" dirty="0">
                <a:solidFill>
                  <a:schemeClr val="lt1"/>
                </a:solidFill>
                <a:highlight>
                  <a:srgbClr val="FFFFFF"/>
                </a:highlight>
                <a:latin typeface="Arial"/>
                <a:ea typeface="Arial"/>
                <a:cs typeface="Arial"/>
                <a:sym typeface="Arial"/>
              </a:rPr>
              <a:t>:</a:t>
            </a:r>
            <a:r>
              <a:rPr lang="en-IN" sz="1900" b="0" i="0" u="none" strike="noStrike" cap="none" dirty="0">
                <a:solidFill>
                  <a:schemeClr val="lt1"/>
                </a:solidFill>
                <a:highlight>
                  <a:srgbClr val="FFFFFF"/>
                </a:highlight>
                <a:latin typeface="Arial"/>
                <a:ea typeface="Arial"/>
                <a:cs typeface="Arial"/>
                <a:sym typeface="Arial"/>
              </a:rPr>
              <a:t> In terms of artificial neural networks, an epoch refers to one cycle through the full training dataset</a:t>
            </a:r>
            <a:endParaRPr lang="en-IN" sz="1900" dirty="0">
              <a:solidFill>
                <a:schemeClr val="lt1"/>
              </a:solidFill>
              <a:highlight>
                <a:srgbClr val="FFFFFF"/>
              </a:highlight>
            </a:endParaRPr>
          </a:p>
          <a:p>
            <a:pPr marL="0" marR="0" lvl="0" indent="0" algn="ctr" rtl="0">
              <a:lnSpc>
                <a:spcPct val="100000"/>
              </a:lnSpc>
              <a:spcBef>
                <a:spcPts val="0"/>
              </a:spcBef>
              <a:spcAft>
                <a:spcPts val="0"/>
              </a:spcAft>
              <a:buClr>
                <a:srgbClr val="000000"/>
              </a:buClr>
              <a:buSzPts val="1900"/>
              <a:buFont typeface="Arial"/>
              <a:buNone/>
            </a:pPr>
            <a:r>
              <a:rPr lang="en-IN" sz="1900" dirty="0">
                <a:solidFill>
                  <a:schemeClr val="lt1"/>
                </a:solidFill>
                <a:highlight>
                  <a:srgbClr val="FFFFFF"/>
                </a:highlight>
              </a:rPr>
              <a:t>#E</a:t>
            </a:r>
            <a:r>
              <a:rPr lang="en-IN" sz="1900" b="0" i="0" u="none" strike="noStrike" cap="none" dirty="0">
                <a:solidFill>
                  <a:schemeClr val="lt1"/>
                </a:solidFill>
                <a:highlight>
                  <a:srgbClr val="FFFFFF"/>
                </a:highlight>
                <a:latin typeface="Arial"/>
                <a:ea typeface="Arial"/>
                <a:cs typeface="Arial"/>
                <a:sym typeface="Arial"/>
              </a:rPr>
              <a:t>pochs = 150</a:t>
            </a:r>
            <a:endParaRPr sz="1900" b="0" i="0" u="none" strike="noStrike" cap="none" dirty="0">
              <a:solidFill>
                <a:schemeClr val="lt1"/>
              </a:solidFill>
              <a:highlight>
                <a:srgbClr val="FFFFFF"/>
              </a:highlight>
              <a:latin typeface="Arial"/>
              <a:ea typeface="Arial"/>
              <a:cs typeface="Arial"/>
              <a:sym typeface="Arial"/>
            </a:endParaRPr>
          </a:p>
        </p:txBody>
      </p:sp>
      <p:sp>
        <p:nvSpPr>
          <p:cNvPr id="126" name="Google Shape;126;ge5db42ae3c_0_56"/>
          <p:cNvSpPr txBox="1"/>
          <p:nvPr/>
        </p:nvSpPr>
        <p:spPr>
          <a:xfrm>
            <a:off x="291150" y="4291650"/>
            <a:ext cx="8098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chemeClr val="lt1"/>
                </a:solidFill>
                <a:latin typeface="Arial"/>
                <a:ea typeface="Arial"/>
                <a:cs typeface="Arial"/>
                <a:sym typeface="Arial"/>
              </a:rPr>
              <a:t>By doing these tuning and with the help of GPU our validation accuracy improved to 4%</a:t>
            </a:r>
            <a:endParaRPr sz="1400" b="1" i="1"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281CEB2A-C579-4521-A0E7-6E1FFA1BC2C0}"/>
              </a:ext>
            </a:extLst>
          </p:cNvPr>
          <p:cNvSpPr txBox="1"/>
          <p:nvPr/>
        </p:nvSpPr>
        <p:spPr>
          <a:xfrm>
            <a:off x="226450" y="1784597"/>
            <a:ext cx="8691100" cy="1200329"/>
          </a:xfrm>
          <a:prstGeom prst="rect">
            <a:avLst/>
          </a:prstGeom>
          <a:noFill/>
        </p:spPr>
        <p:txBody>
          <a:bodyPr wrap="square" rtlCol="0">
            <a:spAutoFit/>
          </a:bodyPr>
          <a:lstStyle/>
          <a:p>
            <a:r>
              <a:rPr lang="en-IN" sz="1800" b="1" dirty="0">
                <a:solidFill>
                  <a:schemeClr val="tx1"/>
                </a:solidFill>
              </a:rPr>
              <a:t>Learning rate in Adam : </a:t>
            </a:r>
            <a:r>
              <a:rPr lang="en-IN" sz="1800" dirty="0">
                <a:solidFill>
                  <a:schemeClr val="bg1"/>
                </a:solidFill>
              </a:rPr>
              <a:t>the learning rate is a tuning parameter in an optimization algorithm that determines the step size at each iteration while moving toward a minimum of a loss function.</a:t>
            </a:r>
          </a:p>
          <a:p>
            <a:pPr algn="ctr"/>
            <a:r>
              <a:rPr lang="en-IN" sz="1800" dirty="0">
                <a:solidFill>
                  <a:schemeClr val="bg1"/>
                </a:solidFill>
              </a:rPr>
              <a:t># Learning rate=0.0001</a:t>
            </a: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TotalTime>
  <Words>827</Words>
  <Application>Microsoft Office PowerPoint</Application>
  <PresentationFormat>On-screen Show (16:9)</PresentationFormat>
  <Paragraphs>75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Montserrat</vt:lpstr>
      <vt:lpstr>arial</vt:lpstr>
      <vt:lpstr>Calibri</vt:lpstr>
      <vt:lpstr>Simple Light</vt:lpstr>
      <vt:lpstr>           Capstone Project Face Emotion Recognition  Team Members Babu Shafil </vt:lpstr>
      <vt:lpstr>Content</vt:lpstr>
      <vt:lpstr>Project Introduction</vt:lpstr>
      <vt:lpstr>Problem statement</vt:lpstr>
      <vt:lpstr>Data Summary</vt:lpstr>
      <vt:lpstr>Face embeddings</vt:lpstr>
      <vt:lpstr>Exploratory data analysis</vt:lpstr>
      <vt:lpstr>Model Building</vt:lpstr>
      <vt:lpstr>Hyper tuning parameters</vt:lpstr>
      <vt:lpstr>Data Augmentation</vt:lpstr>
      <vt:lpstr>Model Building</vt:lpstr>
      <vt:lpstr>Loss and Accuracy plot</vt:lpstr>
      <vt:lpstr>Accuracy</vt:lpstr>
      <vt:lpstr>Deployment</vt:lpstr>
      <vt:lpstr>Challenges Faced</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Face Emotion Recognition  Team Members  Babu Shafil</dc:title>
  <dc:creator>Babu Reddy</dc:creator>
  <cp:lastModifiedBy>Babu Babu</cp:lastModifiedBy>
  <cp:revision>28</cp:revision>
  <dcterms:modified xsi:type="dcterms:W3CDTF">2021-07-22T18:51:44Z</dcterms:modified>
</cp:coreProperties>
</file>